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8"/>
  </p:notesMasterIdLst>
  <p:handoutMasterIdLst>
    <p:handoutMasterId r:id="rId19"/>
  </p:handoutMasterIdLst>
  <p:sldIdLst>
    <p:sldId id="256" r:id="rId2"/>
    <p:sldId id="259" r:id="rId3"/>
    <p:sldId id="258" r:id="rId4"/>
    <p:sldId id="260" r:id="rId5"/>
    <p:sldId id="261" r:id="rId6"/>
    <p:sldId id="262" r:id="rId7"/>
    <p:sldId id="263" r:id="rId8"/>
    <p:sldId id="264" r:id="rId9"/>
    <p:sldId id="257" r:id="rId10"/>
    <p:sldId id="265" r:id="rId11"/>
    <p:sldId id="266" r:id="rId12"/>
    <p:sldId id="267" r:id="rId13"/>
    <p:sldId id="268" r:id="rId14"/>
    <p:sldId id="272" r:id="rId15"/>
    <p:sldId id="273" r:id="rId16"/>
    <p:sldId id="271" r:id="rId1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220" autoAdjust="0"/>
  </p:normalViewPr>
  <p:slideViewPr>
    <p:cSldViewPr>
      <p:cViewPr varScale="1">
        <p:scale>
          <a:sx n="102" d="100"/>
          <a:sy n="102" d="100"/>
        </p:scale>
        <p:origin x="121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4"/>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54" tIns="48327" rIns="96654" bIns="48327" rtlCol="0"/>
          <a:lstStyle>
            <a:lvl1pPr algn="l">
              <a:defRPr sz="1200"/>
            </a:lvl1pPr>
          </a:lstStyle>
          <a:p>
            <a:endParaRPr lang="en-US" sz="1000" dirty="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1"/>
            <a:ext cx="3169920" cy="480060"/>
          </a:xfrm>
          <a:prstGeom prst="rect">
            <a:avLst/>
          </a:prstGeom>
        </p:spPr>
        <p:txBody>
          <a:bodyPr vert="horz" lIns="96654" tIns="48327" rIns="96654" bIns="48327" rtlCol="0"/>
          <a:lstStyle>
            <a:lvl1pPr algn="r">
              <a:defRPr sz="1200"/>
            </a:lvl1pPr>
          </a:lstStyle>
          <a:p>
            <a:r>
              <a:rPr lang="en-US" sz="1000">
                <a:latin typeface="Arial" panose="020B0604020202020204" pitchFamily="34" charset="0"/>
                <a:cs typeface="Arial" panose="020B0604020202020204" pitchFamily="34" charset="0"/>
              </a:rPr>
              <a:t>5/17/2020 am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5"/>
            <a:ext cx="3169920" cy="480060"/>
          </a:xfrm>
          <a:prstGeom prst="rect">
            <a:avLst/>
          </a:prstGeom>
        </p:spPr>
        <p:txBody>
          <a:bodyPr vert="horz" lIns="96654" tIns="48327" rIns="96654" bIns="48327"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5"/>
            <a:ext cx="3169920" cy="480060"/>
          </a:xfrm>
          <a:prstGeom prst="rect">
            <a:avLst/>
          </a:prstGeom>
        </p:spPr>
        <p:txBody>
          <a:bodyPr vert="horz" lIns="96654" tIns="48327" rIns="96654" bIns="48327" rtlCol="0" anchor="b"/>
          <a:lstStyle>
            <a:lvl1pPr algn="r">
              <a:defRPr sz="1200"/>
            </a:lvl1pPr>
          </a:lstStyle>
          <a:p>
            <a:fld id="{BB287F88-45EE-45D4-9D26-9D128B87E348}"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70583" cy="480388"/>
          </a:xfrm>
          <a:prstGeom prst="rect">
            <a:avLst/>
          </a:prstGeom>
        </p:spPr>
        <p:txBody>
          <a:bodyPr vert="horz" lIns="94852" tIns="47426" rIns="94852" bIns="47426" rtlCol="0"/>
          <a:lstStyle>
            <a:lvl1pPr algn="l">
              <a:defRPr sz="1200"/>
            </a:lvl1pPr>
          </a:lstStyle>
          <a:p>
            <a:endParaRPr lang="en-US"/>
          </a:p>
        </p:txBody>
      </p:sp>
      <p:sp>
        <p:nvSpPr>
          <p:cNvPr id="3" name="Date Placeholder 2"/>
          <p:cNvSpPr>
            <a:spLocks noGrp="1"/>
          </p:cNvSpPr>
          <p:nvPr>
            <p:ph type="dt" idx="1"/>
          </p:nvPr>
        </p:nvSpPr>
        <p:spPr>
          <a:xfrm>
            <a:off x="4142962" y="1"/>
            <a:ext cx="3170583" cy="480388"/>
          </a:xfrm>
          <a:prstGeom prst="rect">
            <a:avLst/>
          </a:prstGeom>
        </p:spPr>
        <p:txBody>
          <a:bodyPr vert="horz" lIns="94852" tIns="47426" rIns="94852" bIns="47426" rtlCol="0"/>
          <a:lstStyle>
            <a:lvl1pPr algn="r">
              <a:defRPr sz="1200"/>
            </a:lvl1pPr>
          </a:lstStyle>
          <a:p>
            <a:r>
              <a:rPr lang="en-US"/>
              <a:t>5/17/2020 am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4852" tIns="47426" rIns="94852" bIns="47426" rtlCol="0" anchor="ctr"/>
          <a:lstStyle/>
          <a:p>
            <a:endParaRPr lang="en-US"/>
          </a:p>
        </p:txBody>
      </p:sp>
      <p:sp>
        <p:nvSpPr>
          <p:cNvPr id="5" name="Notes Placeholder 4"/>
          <p:cNvSpPr>
            <a:spLocks noGrp="1"/>
          </p:cNvSpPr>
          <p:nvPr>
            <p:ph type="body" sz="quarter" idx="3"/>
          </p:nvPr>
        </p:nvSpPr>
        <p:spPr>
          <a:xfrm>
            <a:off x="732183" y="4561226"/>
            <a:ext cx="5850835" cy="4320213"/>
          </a:xfrm>
          <a:prstGeom prst="rect">
            <a:avLst/>
          </a:prstGeom>
        </p:spPr>
        <p:txBody>
          <a:bodyPr vert="horz" lIns="94852" tIns="47426" rIns="94852" bIns="4742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174"/>
            <a:ext cx="3170583" cy="480388"/>
          </a:xfrm>
          <a:prstGeom prst="rect">
            <a:avLst/>
          </a:prstGeom>
        </p:spPr>
        <p:txBody>
          <a:bodyPr vert="horz" lIns="94852" tIns="47426" rIns="94852" bIns="47426"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2962" y="9119174"/>
            <a:ext cx="3170583" cy="480388"/>
          </a:xfrm>
          <a:prstGeom prst="rect">
            <a:avLst/>
          </a:prstGeom>
        </p:spPr>
        <p:txBody>
          <a:bodyPr vert="horz" lIns="94852" tIns="47426" rIns="94852" bIns="47426" rtlCol="0" anchor="b"/>
          <a:lstStyle>
            <a:lvl1pPr algn="r">
              <a:defRPr sz="1200"/>
            </a:lvl1pPr>
          </a:lstStyle>
          <a:p>
            <a:fld id="{B82BDFBE-646C-4282-B86A-8E48B8D76660}" type="slidenum">
              <a:rPr lang="en-US" smtClean="0"/>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DA19750D-422D-4FC8-90BC-CE1CF5172A52}" type="datetime1">
              <a:rPr lang="en-US" smtClean="0"/>
              <a:t>5/17/2020</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610B8553-A56C-4D92-BFDC-9A0C22B98EA8}" type="slidenum">
              <a:rPr lang="en-US" smtClean="0"/>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2319602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C7D55B3-E0A9-4980-A40E-F7A09C819FE2}" type="datetime1">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121200886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D55B3-E0A9-4980-A40E-F7A09C819FE2}"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96381938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D55B3-E0A9-4980-A40E-F7A09C819FE2}"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84471172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D55B3-E0A9-4980-A40E-F7A09C819FE2}"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183696662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D55B3-E0A9-4980-A40E-F7A09C819FE2}"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174569736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C7D55B3-E0A9-4980-A40E-F7A09C819FE2}"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83871855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085425-624D-4605-93F2-9E50BB7190F0}"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28086973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A1A5F2-EA15-4596-B526-A4B6B311E49C}"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3293218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72AAA6D-A368-4119-951A-21B5B4446A70}" type="datetime1">
              <a:rPr lang="en-US" smtClean="0"/>
              <a:t>5/17/2020</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494785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A7373F-C7A9-4E8D-86AF-C7771CBBE3F3}" type="datetime1">
              <a:rPr lang="en-US" smtClean="0"/>
              <a:t>5/17/2020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1651767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91D4226-FE01-44A3-B104-3A4DCCA9E0DD}" type="datetime1">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2007499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DBCEEB-982D-42B4-90EF-88469F6A9824}" type="datetime1">
              <a:rPr lang="en-US" smtClean="0"/>
              <a:t>5/17/2020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247349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2A3A2D-4F66-4C0C-A4B2-3C0D3D5B0F36}" type="datetime1">
              <a:rPr lang="en-US" smtClean="0"/>
              <a:t>5/17/2020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4082019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EC3C8-9E62-4188-9DF7-AC78E584A2B4}" type="datetime1">
              <a:rPr lang="en-US" smtClean="0"/>
              <a:t>5/17/2020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676085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369DEE-56A8-4F58-9EFE-41D2F8AC4B22}" type="datetime1">
              <a:rPr lang="en-US" smtClean="0"/>
              <a:t>5/17/2020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4041254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5921DB-E936-4718-8854-44C6BCC8B63F}" type="datetime1">
              <a:rPr lang="en-US" smtClean="0"/>
              <a:t>5/17/2020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10B8553-A56C-4D92-BFDC-9A0C22B98EA8}" type="slidenum">
              <a:rPr lang="en-US" smtClean="0"/>
              <a:t>‹#›</a:t>
            </a:fld>
            <a:endParaRPr lang="en-US"/>
          </a:p>
        </p:txBody>
      </p:sp>
    </p:spTree>
    <p:extLst>
      <p:ext uri="{BB962C8B-B14F-4D97-AF65-F5344CB8AC3E}">
        <p14:creationId xmlns:p14="http://schemas.microsoft.com/office/powerpoint/2010/main" val="3212894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C7D55B3-E0A9-4980-A40E-F7A09C819FE2}" type="datetime1">
              <a:rPr lang="en-US" smtClean="0"/>
              <a:t>5/17/2020</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10B8553-A56C-4D92-BFDC-9A0C22B98EA8}" type="slidenum">
              <a:rPr lang="en-US" smtClean="0"/>
              <a:t>‹#›</a:t>
            </a:fld>
            <a:endParaRPr lang="en-US"/>
          </a:p>
        </p:txBody>
      </p:sp>
    </p:spTree>
    <p:extLst>
      <p:ext uri="{BB962C8B-B14F-4D97-AF65-F5344CB8AC3E}">
        <p14:creationId xmlns:p14="http://schemas.microsoft.com/office/powerpoint/2010/main" val="1382066606"/>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 id="214748374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3F2E-4B87-4A14-918E-8EE9C7D89E83}"/>
              </a:ext>
            </a:extLst>
          </p:cNvPr>
          <p:cNvSpPr>
            <a:spLocks noGrp="1"/>
          </p:cNvSpPr>
          <p:nvPr>
            <p:ph type="ctrTitle"/>
          </p:nvPr>
        </p:nvSpPr>
        <p:spPr>
          <a:xfrm>
            <a:off x="1739673" y="2648341"/>
            <a:ext cx="6947127" cy="1754326"/>
          </a:xfrm>
        </p:spPr>
        <p:txBody>
          <a:bodyPr>
            <a:spAutoFit/>
          </a:bodyPr>
          <a:lstStyle/>
          <a:p>
            <a:r>
              <a:rPr lang="en-US" b="1" dirty="0"/>
              <a:t>Jesus and John From Haggai and Malachi</a:t>
            </a:r>
            <a:endParaRPr lang="en-US" dirty="0"/>
          </a:p>
        </p:txBody>
      </p:sp>
      <p:sp>
        <p:nvSpPr>
          <p:cNvPr id="3" name="Subtitle 2">
            <a:extLst>
              <a:ext uri="{FF2B5EF4-FFF2-40B4-BE49-F238E27FC236}">
                <a16:creationId xmlns:a16="http://schemas.microsoft.com/office/drawing/2014/main" id="{23895319-D741-482F-8B80-2760A3B86066}"/>
              </a:ext>
            </a:extLst>
          </p:cNvPr>
          <p:cNvSpPr>
            <a:spLocks noGrp="1"/>
          </p:cNvSpPr>
          <p:nvPr>
            <p:ph type="subTitle" idx="1"/>
          </p:nvPr>
        </p:nvSpPr>
        <p:spPr>
          <a:xfrm>
            <a:off x="2924238" y="4402666"/>
            <a:ext cx="5762563" cy="646331"/>
          </a:xfrm>
        </p:spPr>
        <p:txBody>
          <a:bodyPr>
            <a:spAutoFit/>
          </a:bodyPr>
          <a:lstStyle/>
          <a:p>
            <a:r>
              <a:rPr lang="en-US" sz="3600" b="1" dirty="0"/>
              <a:t>Provide Hope …</a:t>
            </a:r>
          </a:p>
        </p:txBody>
      </p:sp>
    </p:spTree>
    <p:extLst>
      <p:ext uri="{BB962C8B-B14F-4D97-AF65-F5344CB8AC3E}">
        <p14:creationId xmlns:p14="http://schemas.microsoft.com/office/powerpoint/2010/main" val="174900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990600" y="1751406"/>
            <a:ext cx="8077200" cy="5078313"/>
          </a:xfrm>
        </p:spPr>
        <p:txBody>
          <a:bodyPr wrap="square">
            <a:spAutoFit/>
          </a:bodyPr>
          <a:lstStyle/>
          <a:p>
            <a:pPr marL="0" indent="0">
              <a:spcBef>
                <a:spcPts val="0"/>
              </a:spcBef>
              <a:spcAft>
                <a:spcPts val="0"/>
              </a:spcAft>
              <a:buNone/>
            </a:pPr>
            <a:r>
              <a:rPr lang="en-US" sz="3600" b="1" dirty="0"/>
              <a:t>But first … Period of Silence:</a:t>
            </a:r>
            <a:r>
              <a:rPr lang="en-US" sz="3600" dirty="0"/>
              <a:t> 400 years!</a:t>
            </a:r>
          </a:p>
          <a:p>
            <a:pPr marL="0" indent="0">
              <a:spcBef>
                <a:spcPts val="0"/>
              </a:spcBef>
              <a:spcAft>
                <a:spcPts val="0"/>
              </a:spcAft>
              <a:buNone/>
            </a:pPr>
            <a:r>
              <a:rPr lang="en-US" b="1" dirty="0"/>
              <a:t>The Bible tells us that God’s word is the spiritual food that sustains us. </a:t>
            </a:r>
            <a:endParaRPr lang="en-US" dirty="0"/>
          </a:p>
          <a:p>
            <a:pPr>
              <a:spcBef>
                <a:spcPts val="0"/>
              </a:spcBef>
              <a:spcAft>
                <a:spcPts val="0"/>
              </a:spcAft>
            </a:pPr>
            <a:r>
              <a:rPr lang="en-US" dirty="0"/>
              <a:t>Matthew 4:4, </a:t>
            </a:r>
            <a:r>
              <a:rPr lang="en-US" i="1" dirty="0"/>
              <a:t>“Man shall not live by bread alone, but by every word that proceedeth out of the mouth of God”</a:t>
            </a:r>
            <a:endParaRPr lang="en-US" dirty="0"/>
          </a:p>
          <a:p>
            <a:pPr>
              <a:spcBef>
                <a:spcPts val="0"/>
              </a:spcBef>
              <a:spcAft>
                <a:spcPts val="0"/>
              </a:spcAft>
            </a:pPr>
            <a:r>
              <a:rPr lang="en-US" dirty="0"/>
              <a:t>John 6:63, </a:t>
            </a:r>
            <a:r>
              <a:rPr lang="en-US" i="1" dirty="0"/>
              <a:t>“The words that I have spoken unto you are spirit, and are life”</a:t>
            </a:r>
          </a:p>
          <a:p>
            <a:pPr marL="0" indent="0">
              <a:spcBef>
                <a:spcPts val="0"/>
              </a:spcBef>
              <a:spcAft>
                <a:spcPts val="0"/>
              </a:spcAft>
              <a:buNone/>
            </a:pPr>
            <a:r>
              <a:rPr lang="en-US" b="1" dirty="0"/>
              <a:t>Our spiritual life is sustained by hearing the words of Christ.</a:t>
            </a:r>
          </a:p>
          <a:p>
            <a:pPr>
              <a:spcBef>
                <a:spcPts val="0"/>
              </a:spcBef>
              <a:spcAft>
                <a:spcPts val="0"/>
              </a:spcAft>
            </a:pPr>
            <a:r>
              <a:rPr lang="en-US" dirty="0"/>
              <a:t>1 Peter 2:2, </a:t>
            </a:r>
            <a:r>
              <a:rPr lang="en-US" i="1" dirty="0"/>
              <a:t>“as newborn babes, long for the spiritual milk which is without guile, that ye may grow thereby unto salvation”</a:t>
            </a:r>
          </a:p>
          <a:p>
            <a:pPr>
              <a:spcBef>
                <a:spcPts val="0"/>
              </a:spcBef>
              <a:spcAft>
                <a:spcPts val="0"/>
              </a:spcAft>
            </a:pPr>
            <a:r>
              <a:rPr lang="en-US" dirty="0"/>
              <a:t>There is a time to seek God </a:t>
            </a:r>
            <a:r>
              <a:rPr lang="en-US" i="1" dirty="0"/>
              <a:t>“while he may be found” </a:t>
            </a:r>
            <a:r>
              <a:rPr lang="en-US" dirty="0"/>
              <a:t>and a time to call upon him “</a:t>
            </a:r>
            <a:r>
              <a:rPr lang="en-US" i="1" dirty="0"/>
              <a:t>while he is near”</a:t>
            </a:r>
            <a:r>
              <a:rPr lang="en-US" dirty="0"/>
              <a:t> (Isaiah 55:6).</a:t>
            </a:r>
          </a:p>
        </p:txBody>
      </p:sp>
      <p:sp>
        <p:nvSpPr>
          <p:cNvPr id="4" name="Slide Number Placeholder 3">
            <a:extLst>
              <a:ext uri="{FF2B5EF4-FFF2-40B4-BE49-F238E27FC236}">
                <a16:creationId xmlns:a16="http://schemas.microsoft.com/office/drawing/2014/main" id="{BB2BC4A6-7D77-4A86-92F7-35A38B450952}"/>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321BB06E-88A9-46B0-9150-94C144E4F1C2}"/>
              </a:ext>
            </a:extLst>
          </p:cNvPr>
          <p:cNvSpPr>
            <a:spLocks noGrp="1"/>
          </p:cNvSpPr>
          <p:nvPr>
            <p:ph type="title"/>
          </p:nvPr>
        </p:nvSpPr>
        <p:spPr>
          <a:xfrm>
            <a:off x="982133" y="457200"/>
            <a:ext cx="7704667" cy="1323439"/>
          </a:xfrm>
        </p:spPr>
        <p:txBody>
          <a:bodyPr>
            <a:spAutoFit/>
          </a:bodyPr>
          <a:lstStyle/>
          <a:p>
            <a:r>
              <a:rPr lang="en-US" b="1" dirty="0"/>
              <a:t>John the Baptist is Coming. </a:t>
            </a:r>
            <a:br>
              <a:rPr lang="en-US" b="1" dirty="0"/>
            </a:br>
            <a:r>
              <a:rPr lang="en-US" b="1" dirty="0"/>
              <a:t>Malachi 3:1; 4:5-6</a:t>
            </a:r>
          </a:p>
        </p:txBody>
      </p:sp>
    </p:spTree>
    <p:extLst>
      <p:ext uri="{BB962C8B-B14F-4D97-AF65-F5344CB8AC3E}">
        <p14:creationId xmlns:p14="http://schemas.microsoft.com/office/powerpoint/2010/main" val="2703445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B21A-4605-486B-AF73-36A6A4561CC6}"/>
              </a:ext>
            </a:extLst>
          </p:cNvPr>
          <p:cNvSpPr>
            <a:spLocks noGrp="1"/>
          </p:cNvSpPr>
          <p:nvPr>
            <p:ph type="title"/>
          </p:nvPr>
        </p:nvSpPr>
        <p:spPr>
          <a:xfrm>
            <a:off x="914401" y="304800"/>
            <a:ext cx="8077200" cy="1092607"/>
          </a:xfrm>
        </p:spPr>
        <p:txBody>
          <a:bodyPr wrap="square">
            <a:spAutoFit/>
          </a:bodyPr>
          <a:lstStyle/>
          <a:p>
            <a:r>
              <a:rPr lang="en-US" b="1" dirty="0"/>
              <a:t>John the Baptist Came</a:t>
            </a:r>
            <a:br>
              <a:rPr lang="en-US" dirty="0"/>
            </a:br>
            <a:r>
              <a:rPr lang="en-US" sz="2500" dirty="0"/>
              <a:t>Malachi 3:1; 4:5-6; cf. Matthew 11:14; Mark 9:11-13; Luke 1:17</a:t>
            </a:r>
          </a:p>
        </p:txBody>
      </p:sp>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762000" y="1905000"/>
            <a:ext cx="8229600" cy="4779770"/>
          </a:xfrm>
        </p:spPr>
        <p:txBody>
          <a:bodyPr>
            <a:spAutoFit/>
          </a:bodyPr>
          <a:lstStyle/>
          <a:p>
            <a:pPr marL="0" indent="0">
              <a:buNone/>
            </a:pPr>
            <a:r>
              <a:rPr lang="en-US" b="1" dirty="0"/>
              <a:t>Who was John? (Popular question) John 1:19-22</a:t>
            </a:r>
          </a:p>
          <a:p>
            <a:r>
              <a:rPr lang="en-US" dirty="0"/>
              <a:t>John was Christ's messenger. Malachi 3:1; Isaiah 40:3.</a:t>
            </a:r>
          </a:p>
          <a:p>
            <a:r>
              <a:rPr lang="en-US" dirty="0"/>
              <a:t>John prepared the way for Christ by preaching repentance. Luke 3:2-6.</a:t>
            </a:r>
          </a:p>
          <a:p>
            <a:r>
              <a:rPr lang="en-US" dirty="0"/>
              <a:t>John turned the hearts of the people back to God and His law. Malachi 4:6; Luke 1:16-17 (Matthew 17:10-13)</a:t>
            </a:r>
          </a:p>
          <a:p>
            <a:pPr lvl="1"/>
            <a:r>
              <a:rPr lang="en-US" dirty="0"/>
              <a:t>John prepared hearts for the kingdom of Christ. </a:t>
            </a:r>
            <a:br>
              <a:rPr lang="en-US" dirty="0"/>
            </a:br>
            <a:r>
              <a:rPr lang="en-US" dirty="0"/>
              <a:t>Matthew 3:2, 5</a:t>
            </a:r>
          </a:p>
          <a:p>
            <a:pPr lvl="1"/>
            <a:r>
              <a:rPr lang="en-US" dirty="0"/>
              <a:t>John prepared the way for Christ by preaching faith in Jesus. Acts 19:4</a:t>
            </a:r>
          </a:p>
          <a:p>
            <a:pPr lvl="2"/>
            <a:r>
              <a:rPr lang="en-US" dirty="0"/>
              <a:t>As the Christ. John 1:25-27; 3:30 (Superior in rank and authority).</a:t>
            </a:r>
          </a:p>
          <a:p>
            <a:pPr lvl="2"/>
            <a:r>
              <a:rPr lang="en-US" dirty="0"/>
              <a:t>As the Lamb of God. John 1:29, 34-36.</a:t>
            </a:r>
          </a:p>
        </p:txBody>
      </p:sp>
      <p:sp>
        <p:nvSpPr>
          <p:cNvPr id="4" name="Slide Number Placeholder 3">
            <a:extLst>
              <a:ext uri="{FF2B5EF4-FFF2-40B4-BE49-F238E27FC236}">
                <a16:creationId xmlns:a16="http://schemas.microsoft.com/office/drawing/2014/main" id="{B87BC3C3-C0D9-497D-BFF3-6987FEB66990}"/>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24783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685800" y="1504400"/>
            <a:ext cx="8382001" cy="4955203"/>
          </a:xfrm>
        </p:spPr>
        <p:txBody>
          <a:bodyPr wrap="square">
            <a:spAutoFit/>
          </a:bodyPr>
          <a:lstStyle/>
          <a:p>
            <a:pPr marL="0" indent="0">
              <a:spcBef>
                <a:spcPts val="0"/>
              </a:spcBef>
              <a:spcAft>
                <a:spcPts val="0"/>
              </a:spcAft>
              <a:buNone/>
            </a:pPr>
            <a:r>
              <a:rPr lang="en-US" sz="2800" b="1" dirty="0"/>
              <a:t>Who was John? (Popular question) John 1:19-22</a:t>
            </a:r>
          </a:p>
          <a:p>
            <a:pPr>
              <a:spcBef>
                <a:spcPts val="0"/>
              </a:spcBef>
              <a:spcAft>
                <a:spcPts val="0"/>
              </a:spcAft>
            </a:pPr>
            <a:r>
              <a:rPr lang="en-US" dirty="0"/>
              <a:t>The Baptizer – Baptized Jesus. Matthew 3:13-14</a:t>
            </a:r>
          </a:p>
          <a:p>
            <a:pPr>
              <a:spcBef>
                <a:spcPts val="0"/>
              </a:spcBef>
              <a:spcAft>
                <a:spcPts val="0"/>
              </a:spcAft>
            </a:pPr>
            <a:r>
              <a:rPr lang="en-US" dirty="0"/>
              <a:t>John’s baptism:</a:t>
            </a:r>
          </a:p>
          <a:p>
            <a:pPr lvl="1">
              <a:spcBef>
                <a:spcPts val="0"/>
              </a:spcBef>
              <a:spcAft>
                <a:spcPts val="0"/>
              </a:spcAft>
            </a:pPr>
            <a:r>
              <a:rPr lang="en-US" sz="2400" dirty="0"/>
              <a:t>Was not a ritual of the Law of Moses</a:t>
            </a:r>
          </a:p>
          <a:p>
            <a:pPr lvl="1">
              <a:spcBef>
                <a:spcPts val="0"/>
              </a:spcBef>
              <a:spcAft>
                <a:spcPts val="0"/>
              </a:spcAft>
            </a:pPr>
            <a:r>
              <a:rPr lang="en-US" sz="2400" dirty="0"/>
              <a:t>Was commanded by this prophet of God. John 1:33</a:t>
            </a:r>
          </a:p>
          <a:p>
            <a:pPr lvl="1">
              <a:spcBef>
                <a:spcPts val="0"/>
              </a:spcBef>
              <a:spcAft>
                <a:spcPts val="0"/>
              </a:spcAft>
            </a:pPr>
            <a:r>
              <a:rPr lang="en-US" sz="2400" dirty="0"/>
              <a:t>Washed away sins when preceded by repentance. Mark 1:4</a:t>
            </a:r>
          </a:p>
          <a:p>
            <a:pPr lvl="1">
              <a:spcBef>
                <a:spcPts val="0"/>
              </a:spcBef>
              <a:spcAft>
                <a:spcPts val="0"/>
              </a:spcAft>
            </a:pPr>
            <a:r>
              <a:rPr lang="en-US" sz="2400" dirty="0"/>
              <a:t>Did not put anyone into the blood of Christ. Romans 6:3-4</a:t>
            </a:r>
          </a:p>
          <a:p>
            <a:pPr lvl="1">
              <a:spcBef>
                <a:spcPts val="0"/>
              </a:spcBef>
              <a:spcAft>
                <a:spcPts val="0"/>
              </a:spcAft>
            </a:pPr>
            <a:r>
              <a:rPr lang="en-US" sz="2400" dirty="0"/>
              <a:t>Did not make anyone a Christian, citizen in the kingdom. Matthew 11:10-11; cf. Acts 19:1-5</a:t>
            </a:r>
          </a:p>
          <a:p>
            <a:pPr>
              <a:spcBef>
                <a:spcPts val="0"/>
              </a:spcBef>
              <a:spcAft>
                <a:spcPts val="0"/>
              </a:spcAft>
            </a:pPr>
            <a:r>
              <a:rPr lang="en-US" dirty="0"/>
              <a:t>Why did Jesus come to be baptized by John?</a:t>
            </a:r>
          </a:p>
          <a:p>
            <a:pPr lvl="1">
              <a:spcBef>
                <a:spcPts val="0"/>
              </a:spcBef>
              <a:spcAft>
                <a:spcPts val="0"/>
              </a:spcAft>
            </a:pPr>
            <a:r>
              <a:rPr lang="en-US" sz="2400" dirty="0"/>
              <a:t>Jesus came to </a:t>
            </a:r>
            <a:r>
              <a:rPr lang="en-US" sz="2400" i="1" dirty="0"/>
              <a:t>“do the Father's will.” </a:t>
            </a:r>
            <a:r>
              <a:rPr lang="en-US" sz="2400" dirty="0"/>
              <a:t>cf. John 5:30; 6:38.</a:t>
            </a:r>
          </a:p>
          <a:p>
            <a:pPr lvl="1">
              <a:spcBef>
                <a:spcPts val="0"/>
              </a:spcBef>
              <a:spcAft>
                <a:spcPts val="0"/>
              </a:spcAft>
            </a:pPr>
            <a:r>
              <a:rPr lang="en-US" sz="2400" dirty="0"/>
              <a:t>Note: Luke 7:29-30 – What would or could have been said if Jesus had not accepted John's baptism? – cf. John 8:55</a:t>
            </a:r>
          </a:p>
        </p:txBody>
      </p:sp>
      <p:sp>
        <p:nvSpPr>
          <p:cNvPr id="4" name="Slide Number Placeholder 3">
            <a:extLst>
              <a:ext uri="{FF2B5EF4-FFF2-40B4-BE49-F238E27FC236}">
                <a16:creationId xmlns:a16="http://schemas.microsoft.com/office/drawing/2014/main" id="{F8874980-29E2-45CB-AC7B-697729BB830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CC3E7A46-7752-4753-AC3D-2D3D94933F42}"/>
              </a:ext>
            </a:extLst>
          </p:cNvPr>
          <p:cNvSpPr>
            <a:spLocks noGrp="1"/>
          </p:cNvSpPr>
          <p:nvPr>
            <p:ph type="title"/>
          </p:nvPr>
        </p:nvSpPr>
        <p:spPr>
          <a:xfrm>
            <a:off x="914401" y="304800"/>
            <a:ext cx="8077200" cy="1092607"/>
          </a:xfrm>
        </p:spPr>
        <p:txBody>
          <a:bodyPr wrap="square">
            <a:spAutoFit/>
          </a:bodyPr>
          <a:lstStyle/>
          <a:p>
            <a:r>
              <a:rPr lang="en-US" b="1" dirty="0"/>
              <a:t>John the Baptist Came</a:t>
            </a:r>
            <a:br>
              <a:rPr lang="en-US" dirty="0"/>
            </a:br>
            <a:r>
              <a:rPr lang="en-US" sz="2500" dirty="0"/>
              <a:t>Malachi 3:1; 4:5-6; cf. Matthew 11:14; Mark 9:11-13; Luke 1:17</a:t>
            </a:r>
          </a:p>
        </p:txBody>
      </p:sp>
    </p:spTree>
    <p:extLst>
      <p:ext uri="{BB962C8B-B14F-4D97-AF65-F5344CB8AC3E}">
        <p14:creationId xmlns:p14="http://schemas.microsoft.com/office/powerpoint/2010/main" val="1304541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A89FD-5BB0-4712-8EED-62F2988349C2}"/>
              </a:ext>
            </a:extLst>
          </p:cNvPr>
          <p:cNvSpPr>
            <a:spLocks noGrp="1"/>
          </p:cNvSpPr>
          <p:nvPr>
            <p:ph type="title"/>
          </p:nvPr>
        </p:nvSpPr>
        <p:spPr>
          <a:xfrm>
            <a:off x="982133" y="457200"/>
            <a:ext cx="7704667" cy="707886"/>
          </a:xfrm>
        </p:spPr>
        <p:txBody>
          <a:bodyPr>
            <a:spAutoFit/>
          </a:bodyPr>
          <a:lstStyle/>
          <a:p>
            <a:r>
              <a:rPr lang="en-US" b="1" dirty="0"/>
              <a:t>Jesus Is Coming</a:t>
            </a:r>
          </a:p>
        </p:txBody>
      </p:sp>
      <p:sp>
        <p:nvSpPr>
          <p:cNvPr id="3" name="Content Placeholder 2">
            <a:extLst>
              <a:ext uri="{FF2B5EF4-FFF2-40B4-BE49-F238E27FC236}">
                <a16:creationId xmlns:a16="http://schemas.microsoft.com/office/drawing/2014/main" id="{F5A7EFE7-0D20-45D0-BFF6-81CA1B53872F}"/>
              </a:ext>
            </a:extLst>
          </p:cNvPr>
          <p:cNvSpPr>
            <a:spLocks noGrp="1"/>
          </p:cNvSpPr>
          <p:nvPr>
            <p:ph idx="1"/>
          </p:nvPr>
        </p:nvSpPr>
        <p:spPr>
          <a:xfrm>
            <a:off x="829733" y="1383840"/>
            <a:ext cx="7704667" cy="4407360"/>
          </a:xfrm>
        </p:spPr>
        <p:txBody>
          <a:bodyPr>
            <a:spAutoFit/>
          </a:bodyPr>
          <a:lstStyle/>
          <a:p>
            <a:pPr marL="0" indent="0">
              <a:buNone/>
            </a:pPr>
            <a:r>
              <a:rPr lang="en-US" sz="2800" b="1" dirty="0"/>
              <a:t>Haggai 2:20-23 – Message 4 – The Lord Renews The Promise Of Salvation.</a:t>
            </a:r>
          </a:p>
          <a:p>
            <a:r>
              <a:rPr lang="en-US" sz="2800" dirty="0"/>
              <a:t>Prophets declared God’s promise to overthrow the </a:t>
            </a:r>
            <a:r>
              <a:rPr lang="en-US" sz="2800" i="1" dirty="0"/>
              <a:t>“throne of kingdoms” </a:t>
            </a:r>
            <a:r>
              <a:rPr lang="en-US" sz="2800" dirty="0"/>
              <a:t>and the </a:t>
            </a:r>
            <a:r>
              <a:rPr lang="en-US" sz="2800" i="1" dirty="0"/>
              <a:t>“strength of the kingdoms of nations.” </a:t>
            </a:r>
          </a:p>
          <a:p>
            <a:pPr lvl="1"/>
            <a:r>
              <a:rPr lang="en-US" sz="2400" dirty="0"/>
              <a:t>Haggai repeats the prophecy of the shaking of the world. When this shaking takes place the throne of the kingdoms of men shall be thrown down, and the unshakeable kingdom of God shall be established (Daniel 2:44; Hebrews 12:26-28).</a:t>
            </a:r>
          </a:p>
        </p:txBody>
      </p:sp>
      <p:sp>
        <p:nvSpPr>
          <p:cNvPr id="4" name="Slide Number Placeholder 3">
            <a:extLst>
              <a:ext uri="{FF2B5EF4-FFF2-40B4-BE49-F238E27FC236}">
                <a16:creationId xmlns:a16="http://schemas.microsoft.com/office/drawing/2014/main" id="{92DB4E11-9977-4FF9-9596-099F6FC8890A}"/>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4945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A7EFE7-0D20-45D0-BFF6-81CA1B53872F}"/>
              </a:ext>
            </a:extLst>
          </p:cNvPr>
          <p:cNvSpPr>
            <a:spLocks noGrp="1"/>
          </p:cNvSpPr>
          <p:nvPr>
            <p:ph idx="1"/>
          </p:nvPr>
        </p:nvSpPr>
        <p:spPr>
          <a:xfrm>
            <a:off x="771525" y="1352758"/>
            <a:ext cx="7991475" cy="3524042"/>
          </a:xfrm>
        </p:spPr>
        <p:txBody>
          <a:bodyPr>
            <a:spAutoFit/>
          </a:bodyPr>
          <a:lstStyle/>
          <a:p>
            <a:pPr marL="0" indent="0">
              <a:buNone/>
            </a:pPr>
            <a:r>
              <a:rPr lang="en-US" sz="2800" b="1" dirty="0"/>
              <a:t>Haggai 2:20-23 – Message 4 – The Lord Renews The Promise Of Salvation.</a:t>
            </a:r>
          </a:p>
          <a:p>
            <a:r>
              <a:rPr lang="en-US" sz="2800" dirty="0"/>
              <a:t>The Davidic monarchy would be preserved through Zerubbabel who was a direct descendant of David through Jeconiah (cf. 1:1).</a:t>
            </a:r>
          </a:p>
          <a:p>
            <a:r>
              <a:rPr lang="en-US" sz="2800" dirty="0"/>
              <a:t>Messianic Hope Preserved In Zerubbabel. 2:23</a:t>
            </a:r>
          </a:p>
          <a:p>
            <a:pPr lvl="1"/>
            <a:r>
              <a:rPr lang="en-US" sz="2400" dirty="0"/>
              <a:t>Make thee </a:t>
            </a:r>
            <a:r>
              <a:rPr lang="en-US" sz="2400" i="1" dirty="0"/>
              <a:t>“as a signet,” </a:t>
            </a:r>
            <a:r>
              <a:rPr lang="en-US" sz="2400" dirty="0"/>
              <a:t>(seal of authority).</a:t>
            </a:r>
          </a:p>
        </p:txBody>
      </p:sp>
      <p:sp>
        <p:nvSpPr>
          <p:cNvPr id="4" name="Slide Number Placeholder 3">
            <a:extLst>
              <a:ext uri="{FF2B5EF4-FFF2-40B4-BE49-F238E27FC236}">
                <a16:creationId xmlns:a16="http://schemas.microsoft.com/office/drawing/2014/main" id="{5AF51A1B-1FC3-423F-A9C4-196DFCBA4AE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D5B35236-CC06-458D-8908-8AB96D295EEA}"/>
              </a:ext>
            </a:extLst>
          </p:cNvPr>
          <p:cNvSpPr>
            <a:spLocks noGrp="1"/>
          </p:cNvSpPr>
          <p:nvPr>
            <p:ph type="title"/>
          </p:nvPr>
        </p:nvSpPr>
        <p:spPr>
          <a:xfrm>
            <a:off x="982133" y="457200"/>
            <a:ext cx="7704667" cy="707886"/>
          </a:xfrm>
        </p:spPr>
        <p:txBody>
          <a:bodyPr>
            <a:spAutoFit/>
          </a:bodyPr>
          <a:lstStyle/>
          <a:p>
            <a:r>
              <a:rPr lang="en-US" b="1" dirty="0"/>
              <a:t>Jesus Is Coming</a:t>
            </a:r>
          </a:p>
        </p:txBody>
      </p:sp>
    </p:spTree>
    <p:extLst>
      <p:ext uri="{BB962C8B-B14F-4D97-AF65-F5344CB8AC3E}">
        <p14:creationId xmlns:p14="http://schemas.microsoft.com/office/powerpoint/2010/main" val="40837579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A89FD-5BB0-4712-8EED-62F2988349C2}"/>
              </a:ext>
            </a:extLst>
          </p:cNvPr>
          <p:cNvSpPr>
            <a:spLocks noGrp="1"/>
          </p:cNvSpPr>
          <p:nvPr>
            <p:ph type="title"/>
          </p:nvPr>
        </p:nvSpPr>
        <p:spPr>
          <a:xfrm>
            <a:off x="982133" y="511314"/>
            <a:ext cx="7704667" cy="707886"/>
          </a:xfrm>
        </p:spPr>
        <p:txBody>
          <a:bodyPr>
            <a:spAutoFit/>
          </a:bodyPr>
          <a:lstStyle/>
          <a:p>
            <a:r>
              <a:rPr lang="en-US" b="1" dirty="0"/>
              <a:t>Jesus Came</a:t>
            </a:r>
          </a:p>
        </p:txBody>
      </p:sp>
      <p:sp>
        <p:nvSpPr>
          <p:cNvPr id="3" name="Content Placeholder 2">
            <a:extLst>
              <a:ext uri="{FF2B5EF4-FFF2-40B4-BE49-F238E27FC236}">
                <a16:creationId xmlns:a16="http://schemas.microsoft.com/office/drawing/2014/main" id="{F5A7EFE7-0D20-45D0-BFF6-81CA1B53872F}"/>
              </a:ext>
            </a:extLst>
          </p:cNvPr>
          <p:cNvSpPr>
            <a:spLocks noGrp="1"/>
          </p:cNvSpPr>
          <p:nvPr>
            <p:ph idx="1"/>
          </p:nvPr>
        </p:nvSpPr>
        <p:spPr>
          <a:xfrm>
            <a:off x="828675" y="1371600"/>
            <a:ext cx="7858125" cy="4890570"/>
          </a:xfrm>
        </p:spPr>
        <p:txBody>
          <a:bodyPr>
            <a:spAutoFit/>
          </a:bodyPr>
          <a:lstStyle/>
          <a:p>
            <a:pPr marL="0" indent="0">
              <a:buNone/>
            </a:pPr>
            <a:r>
              <a:rPr lang="en-US" sz="2800" b="1" dirty="0"/>
              <a:t>Haggai 2:20-23 – Message 4 – The Lord Renews The Promise Of Salvation.</a:t>
            </a:r>
          </a:p>
          <a:p>
            <a:r>
              <a:rPr lang="en-US" sz="2800" dirty="0"/>
              <a:t>God did keep His promise to Zerubbabel because he is a direct descendant of David (2 Samuel 7:11-14) and an ancestor of Jesus in the flesh (Matthew 1:12-13; Luke 3:27).</a:t>
            </a:r>
          </a:p>
          <a:p>
            <a:r>
              <a:rPr lang="en-US" sz="2800" dirty="0"/>
              <a:t>Peter declares his coronation in Acts 2.</a:t>
            </a:r>
          </a:p>
          <a:p>
            <a:r>
              <a:rPr lang="en-US" sz="2800" dirty="0"/>
              <a:t>If Jesus were to reign on earth in Judah, the prophecies of Jeremiah 22:24, 30 and Haggai 2:20-23 would become invalid. Such will not happen.</a:t>
            </a:r>
          </a:p>
        </p:txBody>
      </p:sp>
      <p:sp>
        <p:nvSpPr>
          <p:cNvPr id="4" name="Slide Number Placeholder 3">
            <a:extLst>
              <a:ext uri="{FF2B5EF4-FFF2-40B4-BE49-F238E27FC236}">
                <a16:creationId xmlns:a16="http://schemas.microsoft.com/office/drawing/2014/main" id="{5AF51A1B-1FC3-423F-A9C4-196DFCBA4AE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849484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533400"/>
            <a:ext cx="7704667" cy="707886"/>
          </a:xfrm>
          <a:noFill/>
        </p:spPr>
        <p:txBody>
          <a:bodyPr>
            <a:spAutoFit/>
          </a:bodyPr>
          <a:lstStyle/>
          <a:p>
            <a:r>
              <a:rPr lang="en-US" b="1" dirty="0"/>
              <a:t>Application</a:t>
            </a:r>
          </a:p>
        </p:txBody>
      </p:sp>
      <p:sp>
        <p:nvSpPr>
          <p:cNvPr id="3" name="Content Placeholder 2"/>
          <p:cNvSpPr>
            <a:spLocks noGrp="1"/>
          </p:cNvSpPr>
          <p:nvPr>
            <p:ph idx="1"/>
          </p:nvPr>
        </p:nvSpPr>
        <p:spPr>
          <a:xfrm>
            <a:off x="885824" y="1447800"/>
            <a:ext cx="8105776" cy="4832092"/>
          </a:xfrm>
        </p:spPr>
        <p:txBody>
          <a:bodyPr wrap="square">
            <a:spAutoFit/>
          </a:bodyPr>
          <a:lstStyle/>
          <a:p>
            <a:pPr marL="0" indent="0">
              <a:spcBef>
                <a:spcPts val="0"/>
              </a:spcBef>
              <a:spcAft>
                <a:spcPts val="0"/>
              </a:spcAft>
              <a:buNone/>
            </a:pPr>
            <a:r>
              <a:rPr lang="en-US" sz="2800" b="1" dirty="0"/>
              <a:t>Remember who you are.</a:t>
            </a:r>
          </a:p>
          <a:p>
            <a:pPr>
              <a:spcBef>
                <a:spcPts val="0"/>
              </a:spcBef>
              <a:spcAft>
                <a:spcPts val="0"/>
              </a:spcAft>
            </a:pPr>
            <a:r>
              <a:rPr lang="en-US" sz="2800" dirty="0"/>
              <a:t>Citizens in the kingdom of heaven. </a:t>
            </a:r>
            <a:br>
              <a:rPr lang="en-US" sz="2800" dirty="0"/>
            </a:br>
            <a:r>
              <a:rPr lang="en-US" sz="2800" dirty="0"/>
              <a:t>Matthew 11:10-11, </a:t>
            </a:r>
            <a:r>
              <a:rPr lang="en-US" sz="2800" i="1" dirty="0"/>
              <a:t>“This is he, of whom it is written, Behold, I send my messenger before thy face, Who shall prepare thy way before thee.</a:t>
            </a:r>
            <a:r>
              <a:rPr lang="en-US" sz="2800" b="1" i="1" dirty="0"/>
              <a:t> </a:t>
            </a:r>
            <a:r>
              <a:rPr lang="en-US" sz="2800" i="1" dirty="0"/>
              <a:t>Verily I say unto you, Among them that are born of women there hath not arisen a greater than John the Baptist: yet he that is but little in the kingdom of heaven is greater than he.”</a:t>
            </a:r>
            <a:endParaRPr lang="en-US" sz="2800" dirty="0"/>
          </a:p>
          <a:p>
            <a:pPr>
              <a:spcBef>
                <a:spcPts val="0"/>
              </a:spcBef>
              <a:spcAft>
                <a:spcPts val="0"/>
              </a:spcAft>
            </a:pPr>
            <a:r>
              <a:rPr lang="en-US" sz="2800" b="0" dirty="0"/>
              <a:t>Seek Him first. Matthew 6:19-20, 33; Luke 12:16-21; Luke 14:16-24</a:t>
            </a:r>
          </a:p>
        </p:txBody>
      </p:sp>
      <p:sp>
        <p:nvSpPr>
          <p:cNvPr id="4" name="Slide Number Placeholder 3"/>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DC319D-C985-4907-95D2-E33760872A1A}"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36DDC-85DE-4DA4-B867-7725D899A3E8}"/>
              </a:ext>
            </a:extLst>
          </p:cNvPr>
          <p:cNvSpPr>
            <a:spLocks noGrp="1"/>
          </p:cNvSpPr>
          <p:nvPr>
            <p:ph type="title"/>
          </p:nvPr>
        </p:nvSpPr>
        <p:spPr>
          <a:xfrm>
            <a:off x="982133" y="304800"/>
            <a:ext cx="7857067" cy="1323439"/>
          </a:xfrm>
        </p:spPr>
        <p:txBody>
          <a:bodyPr wrap="square">
            <a:spAutoFit/>
          </a:bodyPr>
          <a:lstStyle/>
          <a:p>
            <a:r>
              <a:rPr lang="en-US" b="1" dirty="0"/>
              <a:t>Background of Haggai, Ezra, Nehemiah, Zechariah, and Malachi</a:t>
            </a:r>
            <a:endParaRPr lang="en-US" dirty="0"/>
          </a:p>
        </p:txBody>
      </p:sp>
      <p:sp>
        <p:nvSpPr>
          <p:cNvPr id="3" name="Content Placeholder 2">
            <a:extLst>
              <a:ext uri="{FF2B5EF4-FFF2-40B4-BE49-F238E27FC236}">
                <a16:creationId xmlns:a16="http://schemas.microsoft.com/office/drawing/2014/main" id="{48811B26-7A63-4524-8838-008550A0510D}"/>
              </a:ext>
            </a:extLst>
          </p:cNvPr>
          <p:cNvSpPr>
            <a:spLocks noGrp="1"/>
          </p:cNvSpPr>
          <p:nvPr>
            <p:ph idx="1"/>
          </p:nvPr>
        </p:nvSpPr>
        <p:spPr>
          <a:xfrm>
            <a:off x="657225" y="1853400"/>
            <a:ext cx="7648575" cy="4019562"/>
          </a:xfrm>
        </p:spPr>
        <p:txBody>
          <a:bodyPr>
            <a:spAutoFit/>
          </a:bodyPr>
          <a:lstStyle/>
          <a:p>
            <a:pPr marL="0" indent="0">
              <a:buNone/>
            </a:pPr>
            <a:r>
              <a:rPr lang="en-US" b="1" dirty="0"/>
              <a:t>Captivity</a:t>
            </a:r>
            <a:endParaRPr lang="en-US" dirty="0"/>
          </a:p>
          <a:p>
            <a:r>
              <a:rPr lang="en-US" dirty="0"/>
              <a:t>606 BC – First captives taken by Nebuchadnezzar. Daniel 1:1-2</a:t>
            </a:r>
          </a:p>
          <a:p>
            <a:r>
              <a:rPr lang="en-US" dirty="0"/>
              <a:t>597 BC – Second Group (10,000) taken to Babylon. 2 Kings 24:10-16; Ezekiel 1:1-3</a:t>
            </a:r>
          </a:p>
          <a:p>
            <a:r>
              <a:rPr lang="en-US" dirty="0"/>
              <a:t>586 BC – Jerusalem falls, temple destroyed.</a:t>
            </a:r>
            <a:br>
              <a:rPr lang="en-US" dirty="0"/>
            </a:br>
            <a:r>
              <a:rPr lang="en-US" dirty="0"/>
              <a:t>2 Kings 25:1-21</a:t>
            </a:r>
          </a:p>
          <a:p>
            <a:r>
              <a:rPr lang="en-US" dirty="0"/>
              <a:t>539 BC – Babylon falls to Medes and Persians. Daniel 5: 25ff; Isaiah 44:27-45:1-4</a:t>
            </a:r>
          </a:p>
        </p:txBody>
      </p:sp>
      <p:sp>
        <p:nvSpPr>
          <p:cNvPr id="4" name="Slide Number Placeholder 3">
            <a:extLst>
              <a:ext uri="{FF2B5EF4-FFF2-40B4-BE49-F238E27FC236}">
                <a16:creationId xmlns:a16="http://schemas.microsoft.com/office/drawing/2014/main" id="{BC1C42D9-94FC-46E6-8153-9DD8254322F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484049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DC5CE2-5FF6-454A-BD86-904BC2ED6EFE}"/>
              </a:ext>
            </a:extLst>
          </p:cNvPr>
          <p:cNvSpPr>
            <a:spLocks noGrp="1"/>
          </p:cNvSpPr>
          <p:nvPr>
            <p:ph idx="1"/>
          </p:nvPr>
        </p:nvSpPr>
        <p:spPr>
          <a:xfrm>
            <a:off x="914400" y="1900782"/>
            <a:ext cx="8077200" cy="4154984"/>
          </a:xfrm>
        </p:spPr>
        <p:txBody>
          <a:bodyPr wrap="square">
            <a:spAutoFit/>
          </a:bodyPr>
          <a:lstStyle/>
          <a:p>
            <a:pPr marL="0" indent="0">
              <a:spcBef>
                <a:spcPts val="0"/>
              </a:spcBef>
              <a:spcAft>
                <a:spcPts val="0"/>
              </a:spcAft>
              <a:buNone/>
            </a:pPr>
            <a:r>
              <a:rPr lang="en-US" b="1" dirty="0"/>
              <a:t>Restoration</a:t>
            </a:r>
            <a:endParaRPr lang="en-US" dirty="0"/>
          </a:p>
          <a:p>
            <a:pPr>
              <a:spcBef>
                <a:spcPts val="0"/>
              </a:spcBef>
              <a:spcAft>
                <a:spcPts val="0"/>
              </a:spcAft>
            </a:pPr>
            <a:r>
              <a:rPr lang="en-US" dirty="0"/>
              <a:t>536 BC – Cyrus issues a decree (538) for the Jews to go back to Jerusalem; after 70 years. cf. Jer. 25:11; 29:10-14</a:t>
            </a:r>
          </a:p>
          <a:p>
            <a:pPr>
              <a:spcBef>
                <a:spcPts val="0"/>
              </a:spcBef>
              <a:spcAft>
                <a:spcPts val="0"/>
              </a:spcAft>
            </a:pPr>
            <a:r>
              <a:rPr lang="en-US" dirty="0"/>
              <a:t>Almost 50,000 return under the leadership of Zerubbabel (2 Chron. 36:21-23; Ezra 1)</a:t>
            </a:r>
          </a:p>
          <a:p>
            <a:pPr>
              <a:spcBef>
                <a:spcPts val="0"/>
              </a:spcBef>
              <a:spcAft>
                <a:spcPts val="0"/>
              </a:spcAft>
            </a:pPr>
            <a:r>
              <a:rPr lang="en-US" dirty="0"/>
              <a:t>520-516 BC – The temple is completed. Ezra 6:15; </a:t>
            </a:r>
            <a:br>
              <a:rPr lang="en-US" dirty="0"/>
            </a:br>
            <a:r>
              <a:rPr lang="en-US" dirty="0">
                <a:highlight>
                  <a:srgbClr val="FFFF00"/>
                </a:highlight>
              </a:rPr>
              <a:t>Book of Haggai</a:t>
            </a:r>
          </a:p>
          <a:p>
            <a:pPr>
              <a:spcBef>
                <a:spcPts val="0"/>
              </a:spcBef>
              <a:spcAft>
                <a:spcPts val="0"/>
              </a:spcAft>
            </a:pPr>
            <a:r>
              <a:rPr lang="en-US" dirty="0"/>
              <a:t>458 BC – Ezra led a second remnant of 2,058 Jews to Jerusalem. Ezra 8:1-34; Zechariah 9-14</a:t>
            </a:r>
          </a:p>
          <a:p>
            <a:pPr>
              <a:spcBef>
                <a:spcPts val="0"/>
              </a:spcBef>
              <a:spcAft>
                <a:spcPts val="0"/>
              </a:spcAft>
            </a:pPr>
            <a:r>
              <a:rPr lang="en-US" dirty="0"/>
              <a:t>444 BC – Nehemiah lead a third remnant back. Nehemiah 2</a:t>
            </a:r>
          </a:p>
          <a:p>
            <a:pPr>
              <a:spcBef>
                <a:spcPts val="0"/>
              </a:spcBef>
              <a:spcAft>
                <a:spcPts val="0"/>
              </a:spcAft>
            </a:pPr>
            <a:r>
              <a:rPr lang="en-US" dirty="0"/>
              <a:t>445-432 BC – </a:t>
            </a:r>
            <a:r>
              <a:rPr lang="en-US" dirty="0">
                <a:highlight>
                  <a:srgbClr val="FFFF00"/>
                </a:highlight>
              </a:rPr>
              <a:t>Malachi writes about faithfulness to the Lord</a:t>
            </a:r>
            <a:r>
              <a:rPr lang="en-US" dirty="0"/>
              <a:t>.</a:t>
            </a:r>
          </a:p>
        </p:txBody>
      </p:sp>
      <p:sp>
        <p:nvSpPr>
          <p:cNvPr id="4" name="Slide Number Placeholder 3">
            <a:extLst>
              <a:ext uri="{FF2B5EF4-FFF2-40B4-BE49-F238E27FC236}">
                <a16:creationId xmlns:a16="http://schemas.microsoft.com/office/drawing/2014/main" id="{AC55EB35-9237-45B1-BCE8-41E141C29DBD}"/>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346A13A3-3150-4ED8-B028-2FA952BA9871}"/>
              </a:ext>
            </a:extLst>
          </p:cNvPr>
          <p:cNvSpPr>
            <a:spLocks noGrp="1"/>
          </p:cNvSpPr>
          <p:nvPr>
            <p:ph type="title"/>
          </p:nvPr>
        </p:nvSpPr>
        <p:spPr>
          <a:xfrm>
            <a:off x="982133" y="304800"/>
            <a:ext cx="7857067" cy="1323439"/>
          </a:xfrm>
        </p:spPr>
        <p:txBody>
          <a:bodyPr wrap="square">
            <a:spAutoFit/>
          </a:bodyPr>
          <a:lstStyle/>
          <a:p>
            <a:r>
              <a:rPr lang="en-US" b="1" dirty="0"/>
              <a:t>Background of Haggai, Ezra, Nehemiah, Zechariah, and Malachi</a:t>
            </a:r>
            <a:endParaRPr lang="en-US" dirty="0"/>
          </a:p>
        </p:txBody>
      </p:sp>
    </p:spTree>
    <p:extLst>
      <p:ext uri="{BB962C8B-B14F-4D97-AF65-F5344CB8AC3E}">
        <p14:creationId xmlns:p14="http://schemas.microsoft.com/office/powerpoint/2010/main" val="3818464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BBC21-95D2-4B9C-B434-76D3BD88197B}"/>
              </a:ext>
            </a:extLst>
          </p:cNvPr>
          <p:cNvSpPr>
            <a:spLocks noGrp="1"/>
          </p:cNvSpPr>
          <p:nvPr>
            <p:ph type="title"/>
          </p:nvPr>
        </p:nvSpPr>
        <p:spPr>
          <a:xfrm>
            <a:off x="982133" y="457200"/>
            <a:ext cx="7704667" cy="707886"/>
          </a:xfrm>
        </p:spPr>
        <p:txBody>
          <a:bodyPr>
            <a:spAutoFit/>
          </a:bodyPr>
          <a:lstStyle/>
          <a:p>
            <a:r>
              <a:rPr lang="en-US" b="1" dirty="0"/>
              <a:t>Note: The culture of the day.</a:t>
            </a:r>
          </a:p>
        </p:txBody>
      </p:sp>
      <p:sp>
        <p:nvSpPr>
          <p:cNvPr id="3" name="Content Placeholder 2">
            <a:extLst>
              <a:ext uri="{FF2B5EF4-FFF2-40B4-BE49-F238E27FC236}">
                <a16:creationId xmlns:a16="http://schemas.microsoft.com/office/drawing/2014/main" id="{EC4E31CD-8818-46C2-80C5-6DB0FD5B47AF}"/>
              </a:ext>
            </a:extLst>
          </p:cNvPr>
          <p:cNvSpPr>
            <a:spLocks noGrp="1"/>
          </p:cNvSpPr>
          <p:nvPr>
            <p:ph idx="1"/>
          </p:nvPr>
        </p:nvSpPr>
        <p:spPr>
          <a:xfrm>
            <a:off x="982133" y="1676400"/>
            <a:ext cx="7704667" cy="4388894"/>
          </a:xfrm>
        </p:spPr>
        <p:txBody>
          <a:bodyPr>
            <a:spAutoFit/>
          </a:bodyPr>
          <a:lstStyle/>
          <a:p>
            <a:r>
              <a:rPr lang="en-US" dirty="0"/>
              <a:t>2</a:t>
            </a:r>
            <a:r>
              <a:rPr lang="en-US" baseline="30000" dirty="0"/>
              <a:t>nd</a:t>
            </a:r>
            <a:r>
              <a:rPr lang="en-US" dirty="0"/>
              <a:t> and 3</a:t>
            </a:r>
            <a:r>
              <a:rPr lang="en-US" baseline="30000" dirty="0"/>
              <a:t>rd</a:t>
            </a:r>
            <a:r>
              <a:rPr lang="en-US" dirty="0"/>
              <a:t> generation descendants had begun to lose sight of serving the Lord and wholehearted zeal. Ezra 1-4; Haggai 1:2ff</a:t>
            </a:r>
          </a:p>
          <a:p>
            <a:r>
              <a:rPr lang="en-US" dirty="0"/>
              <a:t>Worship was in decay, priests were careless regarding sacrifices. (Malachi 1:6-8, 13; 2:9)</a:t>
            </a:r>
          </a:p>
          <a:p>
            <a:r>
              <a:rPr lang="en-US" dirty="0"/>
              <a:t>Tithing had been neglected. (Malachi 3:9-10)</a:t>
            </a:r>
          </a:p>
          <a:p>
            <a:r>
              <a:rPr lang="en-US" dirty="0"/>
              <a:t>Indifference and skepticism characterized the nation as a whole. (Malachi 3:14; 2:17)</a:t>
            </a:r>
          </a:p>
          <a:p>
            <a:r>
              <a:rPr lang="en-US" dirty="0"/>
              <a:t>Divorce and intermarriage with Gentile women was common. (Malachi 2:11-16)</a:t>
            </a:r>
          </a:p>
        </p:txBody>
      </p:sp>
      <p:sp>
        <p:nvSpPr>
          <p:cNvPr id="4" name="Slide Number Placeholder 3">
            <a:extLst>
              <a:ext uri="{FF2B5EF4-FFF2-40B4-BE49-F238E27FC236}">
                <a16:creationId xmlns:a16="http://schemas.microsoft.com/office/drawing/2014/main" id="{6D0268FD-7C1C-405B-8EA7-633171CD0E1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2865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8B21A-4605-486B-AF73-36A6A4561CC6}"/>
              </a:ext>
            </a:extLst>
          </p:cNvPr>
          <p:cNvSpPr>
            <a:spLocks noGrp="1"/>
          </p:cNvSpPr>
          <p:nvPr>
            <p:ph type="title"/>
          </p:nvPr>
        </p:nvSpPr>
        <p:spPr>
          <a:xfrm>
            <a:off x="982133" y="457200"/>
            <a:ext cx="7704667" cy="1323439"/>
          </a:xfrm>
        </p:spPr>
        <p:txBody>
          <a:bodyPr>
            <a:spAutoFit/>
          </a:bodyPr>
          <a:lstStyle/>
          <a:p>
            <a:r>
              <a:rPr lang="en-US" b="1" dirty="0"/>
              <a:t>John the Baptist is Coming. </a:t>
            </a:r>
            <a:br>
              <a:rPr lang="en-US" b="1" dirty="0"/>
            </a:br>
            <a:r>
              <a:rPr lang="en-US" b="1" dirty="0"/>
              <a:t>Malachi 3:1; 4:5-6</a:t>
            </a:r>
          </a:p>
        </p:txBody>
      </p:sp>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982133" y="2012448"/>
            <a:ext cx="7704667" cy="3702552"/>
          </a:xfrm>
        </p:spPr>
        <p:txBody>
          <a:bodyPr>
            <a:spAutoFit/>
          </a:bodyPr>
          <a:lstStyle/>
          <a:p>
            <a:pPr marL="0" indent="0">
              <a:buNone/>
            </a:pPr>
            <a:r>
              <a:rPr lang="en-US" sz="2800" b="1" dirty="0"/>
              <a:t>But first … Period of Silence:</a:t>
            </a:r>
            <a:r>
              <a:rPr lang="en-US" sz="2800" dirty="0"/>
              <a:t> 400 years!</a:t>
            </a:r>
          </a:p>
          <a:p>
            <a:r>
              <a:rPr lang="en-US" sz="2800" dirty="0"/>
              <a:t>Amos 8:11-12, </a:t>
            </a:r>
            <a:r>
              <a:rPr lang="en-US" sz="2800" i="1" dirty="0"/>
              <a:t>“Behold, the days come, saith the Lord Jehovah, that I will send a famine in the land, not a famine of bread, nor a thirst for water, but of hearing the words of Jehovah. And they shall wander from sea to sea, and from the north even to the east; they shall run to and fro to seek the word of Jehovah, and shall not find it.”</a:t>
            </a:r>
            <a:endParaRPr lang="en-US" sz="2800" dirty="0"/>
          </a:p>
        </p:txBody>
      </p:sp>
      <p:sp>
        <p:nvSpPr>
          <p:cNvPr id="4" name="Slide Number Placeholder 3">
            <a:extLst>
              <a:ext uri="{FF2B5EF4-FFF2-40B4-BE49-F238E27FC236}">
                <a16:creationId xmlns:a16="http://schemas.microsoft.com/office/drawing/2014/main" id="{EA80862E-B6E8-49F3-B50F-38FFBEE14B04}"/>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98019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982133" y="1828800"/>
            <a:ext cx="7704667" cy="4238083"/>
          </a:xfrm>
        </p:spPr>
        <p:txBody>
          <a:bodyPr>
            <a:spAutoFit/>
          </a:bodyPr>
          <a:lstStyle/>
          <a:p>
            <a:pPr marL="0" indent="0">
              <a:buNone/>
            </a:pPr>
            <a:r>
              <a:rPr lang="en-US" b="1" dirty="0"/>
              <a:t>But first … Period of Silence:</a:t>
            </a:r>
            <a:r>
              <a:rPr lang="en-US" dirty="0"/>
              <a:t> 400 years!</a:t>
            </a:r>
          </a:p>
          <a:p>
            <a:pPr marL="0" indent="0">
              <a:buNone/>
            </a:pPr>
            <a:r>
              <a:rPr lang="en-US" dirty="0"/>
              <a:t>Note:</a:t>
            </a:r>
          </a:p>
          <a:p>
            <a:pPr marL="0" indent="0">
              <a:buNone/>
            </a:pPr>
            <a:r>
              <a:rPr lang="en-US" dirty="0"/>
              <a:t>1 Samuel 3:1, </a:t>
            </a:r>
            <a:r>
              <a:rPr lang="en-US" i="1" dirty="0"/>
              <a:t>"And the word of Jehovah was precious in those days; there was no frequent vision.”</a:t>
            </a:r>
          </a:p>
          <a:p>
            <a:pPr marL="0" indent="0">
              <a:buNone/>
            </a:pPr>
            <a:r>
              <a:rPr lang="en-US" dirty="0"/>
              <a:t>Psalms 74:1-9 (by Asaph, believed by some to be written during the Babylonian empire), </a:t>
            </a:r>
            <a:r>
              <a:rPr lang="en-US" i="1" dirty="0"/>
              <a:t>“O God, why hast thou cast (us) off for ever? Why doth thine anger smoke against the sheep of thy pasture? … We see not our signs: there is no more any prophet; neither is there among us any that knoweth how long.</a:t>
            </a:r>
            <a:r>
              <a:rPr lang="en-US" dirty="0"/>
              <a:t>”</a:t>
            </a:r>
          </a:p>
        </p:txBody>
      </p:sp>
      <p:sp>
        <p:nvSpPr>
          <p:cNvPr id="4" name="Slide Number Placeholder 3">
            <a:extLst>
              <a:ext uri="{FF2B5EF4-FFF2-40B4-BE49-F238E27FC236}">
                <a16:creationId xmlns:a16="http://schemas.microsoft.com/office/drawing/2014/main" id="{850E88D0-20B3-44B2-AE14-318FB0812748}"/>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2DE314E2-E2F9-478D-9AF7-A9CAD13279D5}"/>
              </a:ext>
            </a:extLst>
          </p:cNvPr>
          <p:cNvSpPr>
            <a:spLocks noGrp="1"/>
          </p:cNvSpPr>
          <p:nvPr>
            <p:ph type="title"/>
          </p:nvPr>
        </p:nvSpPr>
        <p:spPr>
          <a:xfrm>
            <a:off x="982133" y="457200"/>
            <a:ext cx="7704667" cy="1323439"/>
          </a:xfrm>
        </p:spPr>
        <p:txBody>
          <a:bodyPr>
            <a:spAutoFit/>
          </a:bodyPr>
          <a:lstStyle/>
          <a:p>
            <a:r>
              <a:rPr lang="en-US" b="1" dirty="0"/>
              <a:t>John the Baptist is Coming. </a:t>
            </a:r>
            <a:br>
              <a:rPr lang="en-US" b="1" dirty="0"/>
            </a:br>
            <a:r>
              <a:rPr lang="en-US" b="1" dirty="0"/>
              <a:t>Malachi 3:1; 4:5-6</a:t>
            </a:r>
          </a:p>
        </p:txBody>
      </p:sp>
    </p:spTree>
    <p:extLst>
      <p:ext uri="{BB962C8B-B14F-4D97-AF65-F5344CB8AC3E}">
        <p14:creationId xmlns:p14="http://schemas.microsoft.com/office/powerpoint/2010/main" val="3754339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1210733" y="1828800"/>
            <a:ext cx="7704667" cy="4832092"/>
          </a:xfrm>
        </p:spPr>
        <p:txBody>
          <a:bodyPr>
            <a:spAutoFit/>
          </a:bodyPr>
          <a:lstStyle/>
          <a:p>
            <a:pPr marL="0" indent="0">
              <a:spcBef>
                <a:spcPts val="0"/>
              </a:spcBef>
              <a:spcAft>
                <a:spcPts val="0"/>
              </a:spcAft>
              <a:buNone/>
            </a:pPr>
            <a:r>
              <a:rPr lang="en-US" sz="2800" b="1" dirty="0"/>
              <a:t>But first … Period of Silence:</a:t>
            </a:r>
            <a:r>
              <a:rPr lang="en-US" sz="2800" dirty="0"/>
              <a:t> 400 years!</a:t>
            </a:r>
          </a:p>
          <a:p>
            <a:pPr marL="0" indent="0">
              <a:spcBef>
                <a:spcPts val="0"/>
              </a:spcBef>
              <a:spcAft>
                <a:spcPts val="0"/>
              </a:spcAft>
              <a:buNone/>
            </a:pPr>
            <a:r>
              <a:rPr lang="en-US" sz="2800" dirty="0"/>
              <a:t>Note:</a:t>
            </a:r>
          </a:p>
          <a:p>
            <a:pPr marL="0" indent="0">
              <a:spcBef>
                <a:spcPts val="0"/>
              </a:spcBef>
              <a:spcAft>
                <a:spcPts val="0"/>
              </a:spcAft>
              <a:buNone/>
            </a:pPr>
            <a:r>
              <a:rPr lang="en-US" sz="2800" dirty="0"/>
              <a:t>Lamentations 2:1-9, </a:t>
            </a:r>
            <a:r>
              <a:rPr lang="en-US" sz="2800" i="1" dirty="0"/>
              <a:t>“How hath the Lord covered the daughter of Zion with a cloud in his anger! He hath cast down from heaven unto the earth the beauty of Israel, And hath not remembered his footstool in the day of his anger … Her gates are sunk into the ground; he hath destroyed and broken her bars: Her king and her princes are among the nations where the law is not; Yea, her prophets find no vision from Jehovah.”</a:t>
            </a:r>
            <a:endParaRPr lang="en-US" sz="2800" dirty="0"/>
          </a:p>
        </p:txBody>
      </p:sp>
      <p:sp>
        <p:nvSpPr>
          <p:cNvPr id="4" name="Slide Number Placeholder 3">
            <a:extLst>
              <a:ext uri="{FF2B5EF4-FFF2-40B4-BE49-F238E27FC236}">
                <a16:creationId xmlns:a16="http://schemas.microsoft.com/office/drawing/2014/main" id="{003EF156-E4B8-44CF-8F7F-802CC82DD0E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68F463EC-0355-402D-8712-0B052E8FA155}"/>
              </a:ext>
            </a:extLst>
          </p:cNvPr>
          <p:cNvSpPr>
            <a:spLocks noGrp="1"/>
          </p:cNvSpPr>
          <p:nvPr>
            <p:ph type="title"/>
          </p:nvPr>
        </p:nvSpPr>
        <p:spPr>
          <a:xfrm>
            <a:off x="982133" y="457200"/>
            <a:ext cx="7704667" cy="1323439"/>
          </a:xfrm>
        </p:spPr>
        <p:txBody>
          <a:bodyPr>
            <a:spAutoFit/>
          </a:bodyPr>
          <a:lstStyle/>
          <a:p>
            <a:r>
              <a:rPr lang="en-US" b="1" dirty="0"/>
              <a:t>John the Baptist is Coming. </a:t>
            </a:r>
            <a:br>
              <a:rPr lang="en-US" b="1" dirty="0"/>
            </a:br>
            <a:r>
              <a:rPr lang="en-US" b="1" dirty="0"/>
              <a:t>Malachi 3:1; 4:5-6</a:t>
            </a:r>
          </a:p>
        </p:txBody>
      </p:sp>
    </p:spTree>
    <p:extLst>
      <p:ext uri="{BB962C8B-B14F-4D97-AF65-F5344CB8AC3E}">
        <p14:creationId xmlns:p14="http://schemas.microsoft.com/office/powerpoint/2010/main" val="310964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9D35DC-835C-42E3-8490-4BC0E0F70380}"/>
              </a:ext>
            </a:extLst>
          </p:cNvPr>
          <p:cNvSpPr>
            <a:spLocks noGrp="1"/>
          </p:cNvSpPr>
          <p:nvPr>
            <p:ph idx="1"/>
          </p:nvPr>
        </p:nvSpPr>
        <p:spPr>
          <a:xfrm>
            <a:off x="982133" y="2057400"/>
            <a:ext cx="7704667" cy="3865674"/>
          </a:xfrm>
        </p:spPr>
        <p:txBody>
          <a:bodyPr>
            <a:spAutoFit/>
          </a:bodyPr>
          <a:lstStyle/>
          <a:p>
            <a:pPr marL="0" indent="0">
              <a:buNone/>
            </a:pPr>
            <a:r>
              <a:rPr lang="en-US" sz="2800" b="1" dirty="0"/>
              <a:t>But first … Period of Silence:</a:t>
            </a:r>
            <a:r>
              <a:rPr lang="en-US" sz="2800" dirty="0"/>
              <a:t> 400 years!</a:t>
            </a:r>
          </a:p>
          <a:p>
            <a:pPr marL="0" indent="0">
              <a:buNone/>
            </a:pPr>
            <a:r>
              <a:rPr lang="en-US" sz="2800" dirty="0"/>
              <a:t>Note:</a:t>
            </a:r>
          </a:p>
          <a:p>
            <a:pPr marL="0" indent="0">
              <a:buNone/>
            </a:pPr>
            <a:r>
              <a:rPr lang="en-US" sz="2800" dirty="0"/>
              <a:t>Hosea 5:5-6, </a:t>
            </a:r>
            <a:r>
              <a:rPr lang="en-US" sz="2800" i="1" dirty="0"/>
              <a:t>“And the pride of Israel doth testify to his face: therefore Israel and Ephraim shall stumble in their iniquity; Judah also shall stumble with them. They shall go with their flocks and with their herds to seek Jehovah; but they shall not find him: he hath withdrawn himself from them.”</a:t>
            </a:r>
          </a:p>
        </p:txBody>
      </p:sp>
      <p:sp>
        <p:nvSpPr>
          <p:cNvPr id="4" name="Slide Number Placeholder 3">
            <a:extLst>
              <a:ext uri="{FF2B5EF4-FFF2-40B4-BE49-F238E27FC236}">
                <a16:creationId xmlns:a16="http://schemas.microsoft.com/office/drawing/2014/main" id="{46C47D5F-7E75-4721-A6CA-F53DD17461E3}"/>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7" name="Title 1">
            <a:extLst>
              <a:ext uri="{FF2B5EF4-FFF2-40B4-BE49-F238E27FC236}">
                <a16:creationId xmlns:a16="http://schemas.microsoft.com/office/drawing/2014/main" id="{13C8382D-C1D6-4BF4-BFFE-65B58E2A64FB}"/>
              </a:ext>
            </a:extLst>
          </p:cNvPr>
          <p:cNvSpPr>
            <a:spLocks noGrp="1"/>
          </p:cNvSpPr>
          <p:nvPr>
            <p:ph type="title"/>
          </p:nvPr>
        </p:nvSpPr>
        <p:spPr>
          <a:xfrm>
            <a:off x="982133" y="457200"/>
            <a:ext cx="7704667" cy="1323439"/>
          </a:xfrm>
        </p:spPr>
        <p:txBody>
          <a:bodyPr>
            <a:spAutoFit/>
          </a:bodyPr>
          <a:lstStyle/>
          <a:p>
            <a:r>
              <a:rPr lang="en-US" b="1" dirty="0"/>
              <a:t>John the Baptist is Coming. </a:t>
            </a:r>
            <a:br>
              <a:rPr lang="en-US" b="1" dirty="0"/>
            </a:br>
            <a:r>
              <a:rPr lang="en-US" b="1" dirty="0"/>
              <a:t>Malachi 3:1; 4:5-6</a:t>
            </a:r>
          </a:p>
        </p:txBody>
      </p:sp>
    </p:spTree>
    <p:extLst>
      <p:ext uri="{BB962C8B-B14F-4D97-AF65-F5344CB8AC3E}">
        <p14:creationId xmlns:p14="http://schemas.microsoft.com/office/powerpoint/2010/main" val="236554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DBCD5304-D775-42BA-BD0E-FE8F337515C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AFD619B3-4672-4D2F-B830-E8857CEE102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pic>
        <p:nvPicPr>
          <p:cNvPr id="1026" name="Picture 2"/>
          <p:cNvPicPr>
            <a:picLocks noChangeAspect="1" noChangeArrowheads="1"/>
          </p:cNvPicPr>
          <p:nvPr/>
        </p:nvPicPr>
        <p:blipFill>
          <a:blip r:embed="rId2" cstate="print"/>
          <a:srcRect/>
          <a:stretch>
            <a:fillRect/>
          </a:stretch>
        </p:blipFill>
        <p:spPr bwMode="auto">
          <a:xfrm>
            <a:off x="0" y="238984"/>
            <a:ext cx="9144000" cy="6314216"/>
          </a:xfrm>
          <a:prstGeom prst="rect">
            <a:avLst/>
          </a:prstGeom>
          <a:noFill/>
          <a:ln w="9525">
            <a:noFill/>
            <a:miter lim="800000"/>
            <a:headEnd/>
            <a:tailEnd/>
          </a:ln>
        </p:spPr>
      </p:pic>
      <p:sp>
        <p:nvSpPr>
          <p:cNvPr id="4" name="Speech Bubble: Rectangle 3">
            <a:extLst>
              <a:ext uri="{FF2B5EF4-FFF2-40B4-BE49-F238E27FC236}">
                <a16:creationId xmlns:a16="http://schemas.microsoft.com/office/drawing/2014/main" id="{9EDC23A0-D6D4-435E-9DED-6B3D4EECA1D4}"/>
              </a:ext>
            </a:extLst>
          </p:cNvPr>
          <p:cNvSpPr/>
          <p:nvPr/>
        </p:nvSpPr>
        <p:spPr>
          <a:xfrm>
            <a:off x="2486319" y="3420357"/>
            <a:ext cx="1940432" cy="369332"/>
          </a:xfrm>
          <a:prstGeom prst="wedgeRectCallout">
            <a:avLst>
              <a:gd name="adj1" fmla="val 11167"/>
              <a:gd name="adj2" fmla="val -157763"/>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Amos 1:1; 8:11-12</a:t>
            </a:r>
          </a:p>
        </p:txBody>
      </p:sp>
      <p:cxnSp>
        <p:nvCxnSpPr>
          <p:cNvPr id="8" name="Straight Arrow Connector 7">
            <a:extLst>
              <a:ext uri="{FF2B5EF4-FFF2-40B4-BE49-F238E27FC236}">
                <a16:creationId xmlns:a16="http://schemas.microsoft.com/office/drawing/2014/main" id="{DBB714FE-8CA6-440E-A47F-1A4414C403C7}"/>
              </a:ext>
            </a:extLst>
          </p:cNvPr>
          <p:cNvCxnSpPr>
            <a:cxnSpLocks/>
          </p:cNvCxnSpPr>
          <p:nvPr/>
        </p:nvCxnSpPr>
        <p:spPr>
          <a:xfrm flipH="1">
            <a:off x="3200400" y="3791146"/>
            <a:ext cx="268143" cy="550758"/>
          </a:xfrm>
          <a:prstGeom prst="straightConnector1">
            <a:avLst/>
          </a:prstGeom>
          <a:ln w="28575"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2" name="Speech Bubble: Rectangle 11">
            <a:extLst>
              <a:ext uri="{FF2B5EF4-FFF2-40B4-BE49-F238E27FC236}">
                <a16:creationId xmlns:a16="http://schemas.microsoft.com/office/drawing/2014/main" id="{C1709B03-023A-4F96-AFA8-FE402592E465}"/>
              </a:ext>
            </a:extLst>
          </p:cNvPr>
          <p:cNvSpPr/>
          <p:nvPr/>
        </p:nvSpPr>
        <p:spPr>
          <a:xfrm>
            <a:off x="5352756" y="1219200"/>
            <a:ext cx="1457325" cy="236792"/>
          </a:xfrm>
          <a:prstGeom prst="wedgeRectCallout">
            <a:avLst>
              <a:gd name="adj1" fmla="val 11167"/>
              <a:gd name="adj2" fmla="val -202011"/>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1 Samuel 3:1</a:t>
            </a:r>
          </a:p>
        </p:txBody>
      </p:sp>
      <p:sp>
        <p:nvSpPr>
          <p:cNvPr id="13" name="Speech Bubble: Rectangle 12">
            <a:extLst>
              <a:ext uri="{FF2B5EF4-FFF2-40B4-BE49-F238E27FC236}">
                <a16:creationId xmlns:a16="http://schemas.microsoft.com/office/drawing/2014/main" id="{DCF3D118-D014-4CF5-99BF-C5C7A59758AF}"/>
              </a:ext>
            </a:extLst>
          </p:cNvPr>
          <p:cNvSpPr/>
          <p:nvPr/>
        </p:nvSpPr>
        <p:spPr>
          <a:xfrm>
            <a:off x="4487157" y="2637935"/>
            <a:ext cx="2012068" cy="236792"/>
          </a:xfrm>
          <a:prstGeom prst="wedgeRectCallout">
            <a:avLst>
              <a:gd name="adj1" fmla="val -14433"/>
              <a:gd name="adj2" fmla="val 9833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Lamentations 2:1-9</a:t>
            </a:r>
          </a:p>
        </p:txBody>
      </p:sp>
      <p:sp>
        <p:nvSpPr>
          <p:cNvPr id="14" name="Speech Bubble: Rectangle 13">
            <a:extLst>
              <a:ext uri="{FF2B5EF4-FFF2-40B4-BE49-F238E27FC236}">
                <a16:creationId xmlns:a16="http://schemas.microsoft.com/office/drawing/2014/main" id="{89ACB6DE-4F8B-486F-AD0B-25B122F1777A}"/>
              </a:ext>
            </a:extLst>
          </p:cNvPr>
          <p:cNvSpPr/>
          <p:nvPr/>
        </p:nvSpPr>
        <p:spPr>
          <a:xfrm>
            <a:off x="3061191" y="2437616"/>
            <a:ext cx="1293812" cy="236792"/>
          </a:xfrm>
          <a:prstGeom prst="wedgeRectCallout">
            <a:avLst>
              <a:gd name="adj1" fmla="val -13366"/>
              <a:gd name="adj2" fmla="val 92974"/>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Hosea 5:5-6</a:t>
            </a:r>
          </a:p>
        </p:txBody>
      </p:sp>
      <p:sp>
        <p:nvSpPr>
          <p:cNvPr id="15" name="Speech Bubble: Rectangle 14">
            <a:extLst>
              <a:ext uri="{FF2B5EF4-FFF2-40B4-BE49-F238E27FC236}">
                <a16:creationId xmlns:a16="http://schemas.microsoft.com/office/drawing/2014/main" id="{6632337F-46CA-47F2-824A-0E9ADD3E6DCB}"/>
              </a:ext>
            </a:extLst>
          </p:cNvPr>
          <p:cNvSpPr/>
          <p:nvPr/>
        </p:nvSpPr>
        <p:spPr>
          <a:xfrm>
            <a:off x="7730635" y="2676564"/>
            <a:ext cx="850900" cy="236792"/>
          </a:xfrm>
          <a:prstGeom prst="wedgeRectCallout">
            <a:avLst>
              <a:gd name="adj1" fmla="val -14433"/>
              <a:gd name="adj2" fmla="val 98337"/>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Haggai</a:t>
            </a:r>
          </a:p>
        </p:txBody>
      </p:sp>
      <p:sp>
        <p:nvSpPr>
          <p:cNvPr id="17" name="Speech Bubble: Rectangle 16">
            <a:extLst>
              <a:ext uri="{FF2B5EF4-FFF2-40B4-BE49-F238E27FC236}">
                <a16:creationId xmlns:a16="http://schemas.microsoft.com/office/drawing/2014/main" id="{64C84D3D-804F-4E31-B10C-241340CB7540}"/>
              </a:ext>
            </a:extLst>
          </p:cNvPr>
          <p:cNvSpPr/>
          <p:nvPr/>
        </p:nvSpPr>
        <p:spPr>
          <a:xfrm>
            <a:off x="1600200" y="5624135"/>
            <a:ext cx="1190625" cy="243265"/>
          </a:xfrm>
          <a:prstGeom prst="wedgeRectCallout">
            <a:avLst>
              <a:gd name="adj1" fmla="val -36239"/>
              <a:gd name="adj2" fmla="val -15228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0000"/>
                </a:solidFill>
                <a:effectLst/>
                <a:uLnTx/>
                <a:uFillTx/>
                <a:latin typeface="Calibri"/>
                <a:ea typeface="+mn-ea"/>
                <a:cs typeface="+mn-cs"/>
              </a:rPr>
              <a:t>Malachi</a:t>
            </a:r>
          </a:p>
        </p:txBody>
      </p:sp>
    </p:spTree>
    <p:extLst>
      <p:ext uri="{BB962C8B-B14F-4D97-AF65-F5344CB8AC3E}">
        <p14:creationId xmlns:p14="http://schemas.microsoft.com/office/powerpoint/2010/main" val="27486014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Parallax</Template>
  <TotalTime>3409</TotalTime>
  <Words>1488</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Corbel</vt:lpstr>
      <vt:lpstr>Parallax</vt:lpstr>
      <vt:lpstr>Jesus and John From Haggai and Malachi</vt:lpstr>
      <vt:lpstr>Background of Haggai, Ezra, Nehemiah, Zechariah, and Malachi</vt:lpstr>
      <vt:lpstr>Background of Haggai, Ezra, Nehemiah, Zechariah, and Malachi</vt:lpstr>
      <vt:lpstr>Note: The culture of the day.</vt:lpstr>
      <vt:lpstr>John the Baptist is Coming.  Malachi 3:1; 4:5-6</vt:lpstr>
      <vt:lpstr>John the Baptist is Coming.  Malachi 3:1; 4:5-6</vt:lpstr>
      <vt:lpstr>John the Baptist is Coming.  Malachi 3:1; 4:5-6</vt:lpstr>
      <vt:lpstr>John the Baptist is Coming.  Malachi 3:1; 4:5-6</vt:lpstr>
      <vt:lpstr>PowerPoint Presentation</vt:lpstr>
      <vt:lpstr>John the Baptist is Coming.  Malachi 3:1; 4:5-6</vt:lpstr>
      <vt:lpstr>John the Baptist Came Malachi 3:1; 4:5-6; cf. Matthew 11:14; Mark 9:11-13; Luke 1:17</vt:lpstr>
      <vt:lpstr>John the Baptist Came Malachi 3:1; 4:5-6; cf. Matthew 11:14; Mark 9:11-13; Luke 1:17</vt:lpstr>
      <vt:lpstr>Jesus Is Coming</vt:lpstr>
      <vt:lpstr>Jesus Is Coming</vt:lpstr>
      <vt:lpstr>Jesus Came</vt:lpstr>
      <vt:lpstr>Application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Jesus And John From Haggai And Malachi Provide Hope</dc:title>
  <dc:creator>Micky Galloway</dc:creator>
  <cp:lastModifiedBy>Richard Lidh</cp:lastModifiedBy>
  <cp:revision>19</cp:revision>
  <cp:lastPrinted>2020-05-17T20:26:20Z</cp:lastPrinted>
  <dcterms:created xsi:type="dcterms:W3CDTF">2011-11-13T00:33:04Z</dcterms:created>
  <dcterms:modified xsi:type="dcterms:W3CDTF">2020-05-17T20:26:26Z</dcterms:modified>
</cp:coreProperties>
</file>